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1" clrIdx="0">
    <p:extLst>
      <p:ext uri="{19B8F6BF-5375-455C-9EA6-DF929625EA0E}">
        <p15:presenceInfo xmlns:p15="http://schemas.microsoft.com/office/powerpoint/2012/main" userId="f05473624ec1c4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4"/>
  </p:normalViewPr>
  <p:slideViewPr>
    <p:cSldViewPr snapToGrid="0">
      <p:cViewPr varScale="1">
        <p:scale>
          <a:sx n="90" d="100"/>
          <a:sy n="90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E4866-EB0B-4985-BCBB-45D8DC95B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09E079-7493-41CC-A212-A33DB94CB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7EA4AE-3B15-4098-8B41-D67069653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DD315B-8A23-4E58-B995-AD63BF493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908B64-1EF3-4B91-A5C6-682D685F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725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08614-918B-4D31-93B6-DEEAF5BF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9390CE-18F1-4929-852B-114947AF9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3BD8AB-078B-4310-A008-C564CFD7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61387F-DE84-4344-A488-15220D531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AFBD61-C2D7-4BE8-A28A-623CAD2DB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2F152-5CF0-4ED8-B5F5-6BEACB1A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7E606B-A364-4E58-B5CD-D58AF3604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CF6E29-AC68-4458-9D76-B9AB61AD6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2DB05B-96AE-418E-BF3F-AC44E5B0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4B48-AEA5-4DD4-9DAB-BDC7E6D7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256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D6EF6-60D8-42AA-A080-BEB94D8EC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82C244-6271-487C-9205-204C42A050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EA7399-6088-4824-81BB-ABC36506C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33B246-45FC-4882-8BEA-C4D913EB5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8BC8FB-9450-43DA-B237-EC0630497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18744C-5349-4E99-894D-F2061F50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348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8FE2D-3B8A-4E74-8C6D-515C68C17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FA1FDE-C3B4-4E51-8F35-952430E64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DC5DDE-2850-4E4B-A5D6-316A67817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01152A-8681-4D19-A5F9-04402C9B74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8EE7D8-40A7-4CF6-9ABD-A157237070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319C6AB-01F5-499A-AF1F-8A14B9DB2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C95668-590C-413A-9592-C66A11AFB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D0414E-C394-41F1-8463-45BA3FA27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87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C2B0B-B889-47D1-85E5-818F54791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9D2EAC-E71C-4459-824D-338549035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7AC7F34-D2EA-49E6-A886-6BB51C4B4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10F6EF-0785-4D5C-9EF2-9521DB50F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A970E5F-A285-438E-BAB3-8D9227EE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82B6EA3-6094-46B9-ABD0-78915C66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98DEDF7-21E6-4F0D-A9DE-D15CB678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86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131DE-AC0C-4733-825C-A780E37B2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16FFA7-1B5D-4C6D-96AC-44E1D4BBF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67B5BF8-47F7-42F3-80FE-917965688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23FE22-4502-4E3B-9032-41177402E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8E3B65-0C93-4490-A515-C52199C9F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9C859F-E785-41B8-8EEE-AD54DF27F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87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AB54D-7B93-4892-8C8F-B85ABD421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4F55A02-04A6-4A46-8403-77E98CCE99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A1A016-979D-47B7-AA65-6A8906527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5F27CB-EA28-4D21-976D-08B275C6A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E0CD1E-91FA-4025-B968-68FE56275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D74B2F-A732-42D9-9819-DA14E81AB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83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10EEF-FD83-4213-82CE-75E8D72B8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370638-8A9A-4400-B386-34B32E47D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DAE04B-AE7E-4BD3-BA59-784AA7E02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C86115-55DF-4956-B72E-4DEA385A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024381-F218-4A22-B399-FEE15CB43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12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17D975A-CCB1-4C87-AA51-56A1FE951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AF7461-14F2-4D99-9080-DA2D4936C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5A99CE-9C21-4EF9-B6A6-1AD0E1C3C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67AD9A-6A3C-4806-A9AA-BD865218B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3567FB-319F-4E40-921B-D494D9F27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12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4A78C-70EB-47BD-A545-F3B2E568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8BE12C-8711-4E74-AA54-C39C9E5D7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EF2102-015B-4118-9CFA-0C0F10CA2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C2DDC-8B98-4304-A257-702E000BDF41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D5B423-3D59-4B7A-8A6C-604EFABEB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D7A35A-5A49-42EA-B77F-CEDF6EDAC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FA86F-F234-4928-90CE-0995B5A57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7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xn----gtbspbbggdhhh.xn--p1ai/products/49610179" TargetMode="External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ormed.ru/katalog/reabilitatsiya-sustavov/trenazher-dlya-kolennogo-sustava-ormed-flex-01/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www.ormed.ru/katalog/kinezoterapiya-pozvonochnika/ormed-kinezo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omanadvice.ru/trenazher-bubnovskog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portivnyetrenajery.ru/trenajery-bubnovskogo.php" TargetMode="External"/><Relationship Id="rId7" Type="http://schemas.openxmlformats.org/officeDocument/2006/relationships/hyperlink" Target="https://sportishka.com/komandnye-vidy-sporta/31233-trenazher-bubnovskogo-svoimi-rukami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openxmlformats.org/officeDocument/2006/relationships/hyperlink" Target="https://postroika.biz/11844-trenazhyor-bubnovskogo-konstruktivnyie-osobennosti-i-poshagovaya-instruktsiya-po-izgotovleniyu-svoimi-rukami.html" TargetMode="Externa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med.ru/katalog/reabilitatsiya-sustavov/trenazher-dlya-kolennogo-sustava-ormed-flex-01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med.ru/msk/katalog/oborudovanie-dlya-reabilitatsii/ormed-kinezo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ormed.kz/" TargetMode="Externa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rmed-rus.ru/ustanovka-dlja-aktivno-passivnoj-mehanoterapii-pozvonochnika-ormed---kinezo.html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4CA557-D680-4E05-823F-3C2D2B2AE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79" y="0"/>
            <a:ext cx="10739041" cy="3590867"/>
          </a:xfrm>
          <a:prstGeom prst="rect">
            <a:avLst/>
          </a:prstGeom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20A8566A-9F0E-48B0-BF01-258DB43BA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3605" y="3633464"/>
            <a:ext cx="10344788" cy="3024592"/>
          </a:xfrm>
          <a:noFill/>
        </p:spPr>
        <p:txBody>
          <a:bodyPr>
            <a:normAutofit/>
          </a:bodyPr>
          <a:lstStyle/>
          <a:p>
            <a:r>
              <a:rPr lang="ru-RU" b="1" dirty="0"/>
              <a:t>С 1 апреля в ГБУЗ НО «Воротынская ЦРБ» открывается зал </a:t>
            </a:r>
            <a:r>
              <a:rPr lang="ru-RU" b="1" dirty="0" err="1"/>
              <a:t>Кинезотерапии</a:t>
            </a:r>
            <a:r>
              <a:rPr lang="ru-RU" b="1" dirty="0"/>
              <a:t> в трехэтажном здании на 1 этаже (вход со стороны Рентгенографии)</a:t>
            </a:r>
          </a:p>
          <a:p>
            <a:pPr algn="l"/>
            <a:r>
              <a:rPr lang="ru-RU" b="1" dirty="0"/>
              <a:t>Запись по телефону</a:t>
            </a:r>
            <a:r>
              <a:rPr lang="ru-RU" dirty="0"/>
              <a:t>: 8-915-959-45-09 (Ирина)</a:t>
            </a:r>
          </a:p>
          <a:p>
            <a:pPr algn="l"/>
            <a:r>
              <a:rPr lang="ru-RU" b="1" dirty="0"/>
              <a:t>График работы: </a:t>
            </a:r>
            <a:r>
              <a:rPr lang="ru-RU" dirty="0" err="1"/>
              <a:t>Пн-Чт</a:t>
            </a:r>
            <a:r>
              <a:rPr lang="ru-RU" dirty="0"/>
              <a:t> с 8:00-16:42</a:t>
            </a:r>
          </a:p>
          <a:p>
            <a:pPr algn="l"/>
            <a:r>
              <a:rPr lang="ru-RU" dirty="0"/>
              <a:t>                                     </a:t>
            </a:r>
            <a:r>
              <a:rPr lang="ru-RU" dirty="0" err="1"/>
              <a:t>Пт</a:t>
            </a:r>
            <a:r>
              <a:rPr lang="ru-RU" dirty="0"/>
              <a:t> с 8:00-16:00</a:t>
            </a:r>
          </a:p>
          <a:p>
            <a:pPr algn="l"/>
            <a:r>
              <a:rPr lang="ru-RU" dirty="0"/>
              <a:t>                      Перерыв с 12:00-13:00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8072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6237BA-7AF9-48E9-B2E9-BCF60E055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639560" y="4316732"/>
            <a:ext cx="3376849" cy="2253034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E870BE-186F-43C4-BC32-CE3F9CC98C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544449" y="4316732"/>
            <a:ext cx="3499906" cy="225303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701DC04-85FA-4370-948D-BB2373F5EC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49338" y="4316732"/>
            <a:ext cx="3499906" cy="23332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FBA9545-1E6B-4539-B491-0003B39E3E06}"/>
              </a:ext>
            </a:extLst>
          </p:cNvPr>
          <p:cNvSpPr txBox="1"/>
          <p:nvPr/>
        </p:nvSpPr>
        <p:spPr>
          <a:xfrm>
            <a:off x="307783" y="3186048"/>
            <a:ext cx="35452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Многофункциональный тренажер</a:t>
            </a:r>
          </a:p>
          <a:p>
            <a:r>
              <a:rPr lang="ru-RU" dirty="0"/>
              <a:t>для </a:t>
            </a:r>
            <a:r>
              <a:rPr lang="ru-RU" dirty="0" err="1"/>
              <a:t>кинезотерапии</a:t>
            </a:r>
            <a:r>
              <a:rPr lang="ru-RU" dirty="0"/>
              <a:t> и активной</a:t>
            </a:r>
          </a:p>
          <a:p>
            <a:r>
              <a:rPr lang="ru-RU" dirty="0"/>
              <a:t>реабилитации всего опорно-</a:t>
            </a:r>
          </a:p>
          <a:p>
            <a:r>
              <a:rPr lang="ru-RU" dirty="0"/>
              <a:t>двигательного аппарата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DB5DF6-2919-4746-8FA8-680807202BBE}"/>
              </a:ext>
            </a:extLst>
          </p:cNvPr>
          <p:cNvSpPr txBox="1"/>
          <p:nvPr/>
        </p:nvSpPr>
        <p:spPr>
          <a:xfrm>
            <a:off x="4448254" y="3186048"/>
            <a:ext cx="3596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ORMED-Flex </a:t>
            </a:r>
            <a:r>
              <a:rPr lang="ru-RU" dirty="0"/>
              <a:t>для пассивной реабилитации коленного</a:t>
            </a:r>
          </a:p>
          <a:p>
            <a:r>
              <a:rPr lang="ru-RU" dirty="0"/>
              <a:t>и тазобедренного суставов</a:t>
            </a:r>
          </a:p>
          <a:p>
            <a:r>
              <a:rPr lang="ru-RU" dirty="0"/>
              <a:t>в послеоперационном периоде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1B034A-363C-4627-BCAF-F279942F3C14}"/>
              </a:ext>
            </a:extLst>
          </p:cNvPr>
          <p:cNvSpPr txBox="1"/>
          <p:nvPr/>
        </p:nvSpPr>
        <p:spPr>
          <a:xfrm>
            <a:off x="8543366" y="3186048"/>
            <a:ext cx="30827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ORMED-</a:t>
            </a:r>
            <a:r>
              <a:rPr lang="ru-RU" dirty="0" err="1"/>
              <a:t>кинезо</a:t>
            </a:r>
            <a:r>
              <a:rPr lang="ru-RU" dirty="0"/>
              <a:t> пассивная </a:t>
            </a:r>
          </a:p>
          <a:p>
            <a:r>
              <a:rPr lang="ru-RU" dirty="0"/>
              <a:t>реабилитация позвоночника,</a:t>
            </a:r>
          </a:p>
          <a:p>
            <a:r>
              <a:rPr lang="ru-RU" dirty="0"/>
              <a:t>органов грудной клетки </a:t>
            </a:r>
          </a:p>
        </p:txBody>
      </p:sp>
      <p:graphicFrame>
        <p:nvGraphicFramePr>
          <p:cNvPr id="22" name="Таблица 4">
            <a:extLst>
              <a:ext uri="{FF2B5EF4-FFF2-40B4-BE49-F238E27FC236}">
                <a16:creationId xmlns:a16="http://schemas.microsoft.com/office/drawing/2014/main" id="{AE75A130-6ED8-4BDC-8DDE-8000639D1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203948"/>
              </p:ext>
            </p:extLst>
          </p:nvPr>
        </p:nvGraphicFramePr>
        <p:xfrm>
          <a:off x="1381327" y="934663"/>
          <a:ext cx="9043633" cy="160660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557231">
                  <a:extLst>
                    <a:ext uri="{9D8B030D-6E8A-4147-A177-3AD203B41FA5}">
                      <a16:colId xmlns:a16="http://schemas.microsoft.com/office/drawing/2014/main" val="3594836480"/>
                    </a:ext>
                  </a:extLst>
                </a:gridCol>
                <a:gridCol w="2916787">
                  <a:extLst>
                    <a:ext uri="{9D8B030D-6E8A-4147-A177-3AD203B41FA5}">
                      <a16:colId xmlns:a16="http://schemas.microsoft.com/office/drawing/2014/main" val="259731951"/>
                    </a:ext>
                  </a:extLst>
                </a:gridCol>
                <a:gridCol w="2569615">
                  <a:extLst>
                    <a:ext uri="{9D8B030D-6E8A-4147-A177-3AD203B41FA5}">
                      <a16:colId xmlns:a16="http://schemas.microsoft.com/office/drawing/2014/main" val="1645202197"/>
                    </a:ext>
                  </a:extLst>
                </a:gridCol>
              </a:tblGrid>
              <a:tr h="24975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Процедуры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количество сеансов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Цена</a:t>
                      </a:r>
                      <a:r>
                        <a:rPr lang="en-US" sz="2000" dirty="0"/>
                        <a:t> </a:t>
                      </a:r>
                      <a:r>
                        <a:rPr lang="ru-RU" sz="2000" dirty="0"/>
                        <a:t>сеанс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360354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ru-RU" dirty="0"/>
                        <a:t>Многофункциональный тренажер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 (до 40 мин)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201158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en-US" dirty="0"/>
                        <a:t>ORMED-Flex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8-10</a:t>
                      </a:r>
                      <a:r>
                        <a:rPr lang="ru-RU" dirty="0"/>
                        <a:t> (30 мин)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144307"/>
                  </a:ext>
                </a:extLst>
              </a:tr>
              <a:tr h="403455">
                <a:tc>
                  <a:txBody>
                    <a:bodyPr/>
                    <a:lstStyle/>
                    <a:p>
                      <a:r>
                        <a:rPr lang="en-US" dirty="0"/>
                        <a:t>ORMED-</a:t>
                      </a:r>
                      <a:r>
                        <a:rPr lang="ru-RU" dirty="0" err="1"/>
                        <a:t>кинезо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8-10</a:t>
                      </a:r>
                      <a:r>
                        <a:rPr lang="ru-RU" dirty="0"/>
                        <a:t> (20 мин)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561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4102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D9D11E-C15B-4F39-8FEC-FD6B57283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838740" y="159662"/>
            <a:ext cx="8796130" cy="633321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4534AA-327A-458B-9428-5CA5A790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740" y="585517"/>
            <a:ext cx="8796130" cy="1311128"/>
          </a:xfr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МНОГОФУНКЦИОНАЛЬНЫЙ ТРЕНАЖЕР ДЛЯ КИНЕЗОТЕРАПИИ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AA69336-C8AD-481F-BCE5-3D1B5519A703}"/>
              </a:ext>
            </a:extLst>
          </p:cNvPr>
          <p:cNvSpPr/>
          <p:nvPr/>
        </p:nvSpPr>
        <p:spPr>
          <a:xfrm>
            <a:off x="2389104" y="1674674"/>
            <a:ext cx="7890360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Open Sans"/>
              </a:rPr>
              <a:t>Лечебный эффект от занятий на тренажере заключается в усилении скорости и объёма кровотока и лимфотока. Профилактический эффект рассчитан на усиление метаболизма (обмена веществ) в тканях и внутренних органах. Помогает активизировать глубокие мышцы позвоночника и суставов, обеспечивая ликвидацию мышечного спазма и </a:t>
            </a:r>
            <a:r>
              <a:rPr lang="ru-RU" b="0" i="0" dirty="0" err="1">
                <a:effectLst/>
                <a:latin typeface="Open Sans"/>
              </a:rPr>
              <a:t>безмедикаментозное</a:t>
            </a:r>
            <a:r>
              <a:rPr lang="ru-RU" b="0" i="0" dirty="0">
                <a:effectLst/>
                <a:latin typeface="Open Sans"/>
              </a:rPr>
              <a:t> купирование болевого синдрома.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4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968D2C-B6E4-4CB8-821E-ECCF69A44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3552092"/>
            <a:ext cx="9626804" cy="3305908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C31A0ED-AC2D-4F3E-A984-BD0609B694A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7CB8DD41-89C7-48A6-BFC9-1D5017E63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0" y="0"/>
              <a:ext cx="5886149" cy="3552092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0759E3B6-F0F9-450A-A267-BDF369971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5886149" y="3305908"/>
              <a:ext cx="6305851" cy="3552092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CA5169E-69EF-413D-A062-0066E84448BF}"/>
              </a:ext>
            </a:extLst>
          </p:cNvPr>
          <p:cNvSpPr txBox="1"/>
          <p:nvPr/>
        </p:nvSpPr>
        <p:spPr>
          <a:xfrm>
            <a:off x="6056827" y="329533"/>
            <a:ext cx="61351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  <a:latin typeface="Open Sans"/>
              </a:rPr>
              <a:t>Реабилитационный эффект связан с возможностью его применения в декомпрессионном (позвоночника и суставов) и антигравитационном (нижние конечности выше уровня головы) режиме. Тренажер возможно использовать с 6 лет и до крайнего возраста. При правильной работе необходимость в подключении других тренажеров снимается, что освобождает от необходимости посещать тренажерный зал для поддержания своего здоровья в норме.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93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FE7DC7-894A-4FB3-BE9F-29F9472E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Показания: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73B0F6-87C8-45D7-BDF1-667E1EA1CA30}"/>
              </a:ext>
            </a:extLst>
          </p:cNvPr>
          <p:cNvSpPr txBox="1"/>
          <p:nvPr/>
        </p:nvSpPr>
        <p:spPr>
          <a:xfrm>
            <a:off x="725337" y="1295845"/>
            <a:ext cx="103679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Заболевания </a:t>
            </a:r>
            <a:r>
              <a:rPr lang="ru-RU" sz="2000" dirty="0" err="1"/>
              <a:t>опорнодвигательного</a:t>
            </a:r>
            <a:r>
              <a:rPr lang="ru-RU" sz="2000" dirty="0"/>
              <a:t> аппарата - артрозы, артриты, межпозвонковые грыжи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Искривления позвоночника – сколиоз, кифоз, лордоз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/>
              <a:t>Состояния </a:t>
            </a:r>
            <a:r>
              <a:rPr lang="ru-RU" sz="2000" dirty="0"/>
              <a:t>после хирургических вмешательств и травм </a:t>
            </a:r>
            <a:r>
              <a:rPr lang="ru-RU" sz="2000" dirty="0" err="1"/>
              <a:t>опорнодвигательного</a:t>
            </a:r>
            <a:r>
              <a:rPr lang="ru-RU" sz="2000" dirty="0"/>
              <a:t> аппарата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Избыточная масса тела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F925A51-B842-4BFB-A18F-CFC9427BFFC3}"/>
              </a:ext>
            </a:extLst>
          </p:cNvPr>
          <p:cNvSpPr txBox="1">
            <a:spLocks/>
          </p:cNvSpPr>
          <p:nvPr/>
        </p:nvSpPr>
        <p:spPr>
          <a:xfrm>
            <a:off x="838200" y="22244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Противопоказания: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84300-888A-4F96-91A7-730CBEF4FE65}"/>
              </a:ext>
            </a:extLst>
          </p:cNvPr>
          <p:cNvSpPr txBox="1"/>
          <p:nvPr/>
        </p:nvSpPr>
        <p:spPr>
          <a:xfrm>
            <a:off x="725336" y="3153037"/>
            <a:ext cx="87869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Хронические заболевания </a:t>
            </a:r>
            <a:r>
              <a:rPr lang="ru-RU" sz="2000" dirty="0" err="1"/>
              <a:t>сердечнососудистой</a:t>
            </a:r>
            <a:r>
              <a:rPr lang="ru-RU" sz="2000" dirty="0"/>
              <a:t> системы в фазе обострения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Онкологические заболевания в 3-4 стадии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Возраст до 7 лет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Острые респираторные и инфекционные заболевания</a:t>
            </a:r>
          </a:p>
        </p:txBody>
      </p:sp>
    </p:spTree>
    <p:extLst>
      <p:ext uri="{BB962C8B-B14F-4D97-AF65-F5344CB8AC3E}">
        <p14:creationId xmlns:p14="http://schemas.microsoft.com/office/powerpoint/2010/main" val="144293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C4A9090-B7AF-46FF-9A94-5FB7543F5B2F}"/>
              </a:ext>
            </a:extLst>
          </p:cNvPr>
          <p:cNvGrpSpPr/>
          <p:nvPr/>
        </p:nvGrpSpPr>
        <p:grpSpPr>
          <a:xfrm>
            <a:off x="0" y="2512"/>
            <a:ext cx="12192000" cy="6858000"/>
            <a:chOff x="-707335" y="55835"/>
            <a:chExt cx="12946974" cy="680336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C1383969-D97D-4D2C-AD09-024069E9B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-707335" y="55835"/>
              <a:ext cx="6103573" cy="392912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5F296490-8DC8-46F2-8487-710CE4883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6765044" y="3205816"/>
              <a:ext cx="5474595" cy="3653379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014FB-98FD-4C0F-ADA9-0918287F6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ORMED-Flex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206A0D9-FF2E-43B3-B214-0BB8BF8B860F}"/>
              </a:ext>
            </a:extLst>
          </p:cNvPr>
          <p:cNvSpPr/>
          <p:nvPr/>
        </p:nvSpPr>
        <p:spPr>
          <a:xfrm>
            <a:off x="4799761" y="966787"/>
            <a:ext cx="777407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400" b="1" i="0" dirty="0">
                <a:solidFill>
                  <a:srgbClr val="333333"/>
                </a:solidFill>
                <a:effectLst/>
                <a:latin typeface="Roboto"/>
              </a:rPr>
              <a:t>ПОКАЗАНИЯ К ПРИМЕНЕНИЮ</a:t>
            </a:r>
            <a:endParaRPr lang="en-US" sz="1400" b="1" i="0" dirty="0">
              <a:solidFill>
                <a:srgbClr val="333333"/>
              </a:solidFill>
              <a:effectLst/>
              <a:latin typeface="Robot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Реабилитация в послеоперационном периоде после эндопротезирования и других оперативных вмешательств на суставах для предотвращения контрактур.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Реабилитация после травм нижних конечностей.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Устранение контрактур различного происхождения, в том числе травматических (ожоговых).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Восстановление и заживление хрящевых зон.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Профилактика тромбозов и эмболии.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Профилактика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Roboto"/>
              </a:rPr>
              <a:t>тугоподвижности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 сустава.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Восстановление координации и объема движений после инсульта.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Разные формы ДЦП. 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FE4D87C-63B6-4E7F-B96A-5A8A026DFABD}"/>
              </a:ext>
            </a:extLst>
          </p:cNvPr>
          <p:cNvSpPr/>
          <p:nvPr/>
        </p:nvSpPr>
        <p:spPr>
          <a:xfrm>
            <a:off x="435429" y="4066553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Аппарат используется в реабилитационных центрах, физиотерапевтических, неврологических, травматологических, нейрохирургических,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Roboto"/>
              </a:rPr>
              <a:t>ортореабилитационных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 отделениях больниц и поликлиник. В медицинских учреждениях, осуществляющих эндопротезирование суставов. В частных медицинских центрах, специализирующихся на лечении инсульта, ДЦП, заболеваний суставов. Пациентам, которым требуется длительная и постоянная разработка суставов, можно использовать аппарат в домашних условиях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Roboto"/>
              </a:rPr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23193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ABA3B1C-CAE4-463E-8C8D-ED28349DA84E}"/>
              </a:ext>
            </a:extLst>
          </p:cNvPr>
          <p:cNvGrpSpPr/>
          <p:nvPr/>
        </p:nvGrpSpPr>
        <p:grpSpPr>
          <a:xfrm>
            <a:off x="-1" y="0"/>
            <a:ext cx="12192000" cy="6858000"/>
            <a:chOff x="-1560825" y="-982904"/>
            <a:chExt cx="14233325" cy="797773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420306F-3827-44C4-887E-D9E021792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-1560825" y="-982904"/>
              <a:ext cx="6979803" cy="4656926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08DDEDC-11A0-4610-8E0D-C6B4B0739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5418978" y="3048912"/>
              <a:ext cx="7253522" cy="3945914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8BC574-EE42-45F6-9D39-B2D1D8D45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ORMED-</a:t>
            </a:r>
            <a:r>
              <a:rPr lang="ru-RU" dirty="0" err="1"/>
              <a:t>Кинезо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69388B0-E366-49B8-90C6-C3F4EFE6424E}"/>
              </a:ext>
            </a:extLst>
          </p:cNvPr>
          <p:cNvSpPr/>
          <p:nvPr/>
        </p:nvSpPr>
        <p:spPr>
          <a:xfrm>
            <a:off x="5141405" y="751344"/>
            <a:ext cx="70497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0" i="0" dirty="0">
                <a:effectLst/>
                <a:latin typeface="Roboto"/>
              </a:rPr>
              <a:t>Позволяет восстановить утраченную подвижность позвоночника, устранить боли в спине, восстановить глубокие околопозвоночные мышцы, нормализовать трофику внутренних органов. Входит в состав комплекса реабилитации после COVID-19.</a:t>
            </a:r>
          </a:p>
          <a:p>
            <a:r>
              <a:rPr lang="ru-RU" sz="1400" b="0" i="0" dirty="0">
                <a:effectLst/>
                <a:latin typeface="Roboto"/>
              </a:rPr>
              <a:t>При лечении на «ОРМЕД-</a:t>
            </a:r>
            <a:r>
              <a:rPr lang="ru-RU" sz="1400" b="0" i="0" dirty="0" err="1">
                <a:effectLst/>
                <a:latin typeface="Roboto"/>
              </a:rPr>
              <a:t>кинезо</a:t>
            </a:r>
            <a:r>
              <a:rPr lang="ru-RU" sz="1400" b="0" i="0" dirty="0">
                <a:effectLst/>
                <a:latin typeface="Roboto"/>
              </a:rPr>
              <a:t>» происходит непринудительное вытяжение позвоночника в пассивном режиме. Ритмичные движения аппарата вверх и вниз заставляют работать участки позвоночника, не разрабатываемые в обычной жизни. Позвоночник растягивается, раскрывается грудная клетка, облегчается дыхание. В организм поступает мощный поток кислорода. Улучшается кровообращение, активнее поступают питательные вещества из крови, усиливается питание головного мозга. Уходят головные боли и боли в спине. Проведенные исследования подтверждают и улучшение сексуальной функции. Человек становится гораздо активнее, улучшается качество жизни.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483D58A-6830-407D-9B76-F6AB421DF15E}"/>
              </a:ext>
            </a:extLst>
          </p:cNvPr>
          <p:cNvSpPr/>
          <p:nvPr/>
        </p:nvSpPr>
        <p:spPr>
          <a:xfrm>
            <a:off x="0" y="3749457"/>
            <a:ext cx="597876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0" i="0" dirty="0">
                <a:solidFill>
                  <a:srgbClr val="244082"/>
                </a:solidFill>
                <a:effectLst/>
                <a:latin typeface="Roboto"/>
              </a:rPr>
              <a:t>Лечебные эффекты тренажера «ОРМЕД-</a:t>
            </a:r>
            <a:r>
              <a:rPr lang="ru-RU" sz="1400" b="0" i="0" dirty="0" err="1">
                <a:solidFill>
                  <a:srgbClr val="244082"/>
                </a:solidFill>
                <a:effectLst/>
                <a:latin typeface="Roboto"/>
              </a:rPr>
              <a:t>кинезо</a:t>
            </a:r>
            <a:r>
              <a:rPr lang="ru-RU" sz="1400" b="0" i="0" dirty="0">
                <a:solidFill>
                  <a:srgbClr val="244082"/>
                </a:solidFill>
                <a:effectLst/>
                <a:latin typeface="Roboto"/>
              </a:rPr>
              <a:t>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профилактика и лечение остеохондрозов, кифозов грудного и поясничного отделов позвоночника;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разработка подвижности звеньев всех отделов позвоночника, оказание лечебного и тренировочного воздействия;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укрепление костной системы, снятие блоков и болей;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 err="1">
                <a:solidFill>
                  <a:srgbClr val="333333"/>
                </a:solidFill>
                <a:effectLst/>
                <a:latin typeface="Roboto"/>
              </a:rPr>
              <a:t>микровытяжение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 в грудном и поясничном отделах позвоночника в пассивном режиме без участия мышц;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восстановление глубины и ритма дыхания;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улучшение кровоснабжения пораженных болезнью участков тела;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улучшение функций сердечно-сосудистой системы;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активация кровообращения и </a:t>
            </a:r>
            <a:r>
              <a:rPr lang="ru-RU" sz="1400" b="0" i="0" dirty="0" err="1">
                <a:solidFill>
                  <a:srgbClr val="333333"/>
                </a:solidFill>
                <a:effectLst/>
                <a:latin typeface="Roboto"/>
              </a:rPr>
              <a:t>лимфообращения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 в легких;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повышение резервных и компенсаторных возможностей организма;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Roboto"/>
              </a:rPr>
              <a:t>положительное психоэмоциональное воздействие.</a:t>
            </a:r>
          </a:p>
        </p:txBody>
      </p:sp>
    </p:spTree>
    <p:extLst>
      <p:ext uri="{BB962C8B-B14F-4D97-AF65-F5344CB8AC3E}">
        <p14:creationId xmlns:p14="http://schemas.microsoft.com/office/powerpoint/2010/main" val="162399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F33790-6197-4FDE-AD2C-14A839847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85353" y="181012"/>
            <a:ext cx="10068447" cy="56635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F167C-A39A-4D92-B265-6D54362E8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ORMED-</a:t>
            </a:r>
            <a:r>
              <a:rPr lang="ru-RU" dirty="0" err="1"/>
              <a:t>Кинезо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EDD01D2-6EF4-4DA7-90AC-27ED109371F4}"/>
              </a:ext>
            </a:extLst>
          </p:cNvPr>
          <p:cNvSpPr/>
          <p:nvPr/>
        </p:nvSpPr>
        <p:spPr>
          <a:xfrm>
            <a:off x="1285353" y="1381754"/>
            <a:ext cx="10068447" cy="44627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/>
                <a:latin typeface="Roboto"/>
              </a:rPr>
              <a:t>Механизм лечебного действия</a:t>
            </a:r>
          </a:p>
          <a:p>
            <a:r>
              <a:rPr lang="ru-RU" sz="2000" b="1" dirty="0">
                <a:effectLst/>
                <a:latin typeface="Roboto"/>
              </a:rPr>
              <a:t>«ОРМЕД-</a:t>
            </a:r>
            <a:r>
              <a:rPr lang="ru-RU" sz="2000" b="1" dirty="0" err="1">
                <a:effectLst/>
                <a:latin typeface="Roboto"/>
              </a:rPr>
              <a:t>кинезо</a:t>
            </a:r>
            <a:r>
              <a:rPr lang="ru-RU" sz="2000" b="1" dirty="0">
                <a:effectLst/>
                <a:latin typeface="Roboto"/>
              </a:rPr>
              <a:t>» позволяет проводить разработку позвоночника и глубоких мышц спины путем сгибания-разгибания более 300 раз за 10 минут механотерапевтической процедуры усилием до 50 кг, в зависимости от веса пациента.</a:t>
            </a:r>
          </a:p>
          <a:p>
            <a:r>
              <a:rPr lang="ru-RU" sz="2000" b="1" dirty="0">
                <a:effectLst/>
                <a:latin typeface="Roboto"/>
              </a:rPr>
              <a:t>Движения колебания ведут к расслаблению мышц и применению давления, которое способствует выделению жидкости и </a:t>
            </a:r>
            <a:r>
              <a:rPr lang="ru-RU" sz="2000" b="1" dirty="0" err="1">
                <a:effectLst/>
                <a:latin typeface="Roboto"/>
              </a:rPr>
              <a:t>регидратации</a:t>
            </a:r>
            <a:r>
              <a:rPr lang="ru-RU" sz="2000" b="1" dirty="0">
                <a:effectLst/>
                <a:latin typeface="Roboto"/>
              </a:rPr>
              <a:t> межпозвонковых дисков. Вытяжение, осуществляемое в продольной оси, расслабляет мускулатуру, уменьшает напряжение и снижает давление на межпозвонковые диски.</a:t>
            </a:r>
          </a:p>
          <a:p>
            <a:r>
              <a:rPr lang="ru-RU" sz="2000" b="1" dirty="0">
                <a:effectLst/>
                <a:latin typeface="Roboto"/>
              </a:rPr>
              <a:t>В процессе движений на «ОРМЕД-</a:t>
            </a:r>
            <a:r>
              <a:rPr lang="ru-RU" sz="2000" b="1" dirty="0" err="1">
                <a:effectLst/>
                <a:latin typeface="Roboto"/>
              </a:rPr>
              <a:t>кинезо</a:t>
            </a:r>
            <a:r>
              <a:rPr lang="ru-RU" sz="2000" b="1" dirty="0">
                <a:effectLst/>
                <a:latin typeface="Roboto"/>
              </a:rPr>
              <a:t>» поток нервных импульсов, идущих от проприорецепторов опорно-двигательного аппарата, вовлекает в ответную реакцию все звенья нервной системы, включая </a:t>
            </a:r>
            <a:r>
              <a:rPr lang="ru-RU" sz="2000" b="1" dirty="0" err="1">
                <a:effectLst/>
                <a:latin typeface="Roboto"/>
              </a:rPr>
              <a:t>кору</a:t>
            </a:r>
            <a:r>
              <a:rPr lang="ru-RU" sz="2000" b="1" dirty="0">
                <a:effectLst/>
                <a:latin typeface="Roboto"/>
              </a:rPr>
              <a:t> головного мозга.</a:t>
            </a:r>
          </a:p>
        </p:txBody>
      </p:sp>
    </p:spTree>
    <p:extLst>
      <p:ext uri="{BB962C8B-B14F-4D97-AF65-F5344CB8AC3E}">
        <p14:creationId xmlns:p14="http://schemas.microsoft.com/office/powerpoint/2010/main" val="20429879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715</Words>
  <Application>Microsoft Macintosh PowerPoint</Application>
  <PresentationFormat>Широкоэкранный</PresentationFormat>
  <Paragraphs>70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Roboto</vt:lpstr>
      <vt:lpstr>Тема Office</vt:lpstr>
      <vt:lpstr>Презентация PowerPoint</vt:lpstr>
      <vt:lpstr>Презентация PowerPoint</vt:lpstr>
      <vt:lpstr>МНОГОФУНКЦИОНАЛЬНЫЙ ТРЕНАЖЕР ДЛЯ КИНЕЗОТЕРАПИИ</vt:lpstr>
      <vt:lpstr>Презентация PowerPoint</vt:lpstr>
      <vt:lpstr>Показания:</vt:lpstr>
      <vt:lpstr>ORMED-Flex</vt:lpstr>
      <vt:lpstr>ORMED-Кинезо</vt:lpstr>
      <vt:lpstr>ORMED-Кинезо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 </dc:creator>
  <cp:lastModifiedBy>Владимир Костюк</cp:lastModifiedBy>
  <cp:revision>14</cp:revision>
  <dcterms:created xsi:type="dcterms:W3CDTF">2023-03-14T19:41:19Z</dcterms:created>
  <dcterms:modified xsi:type="dcterms:W3CDTF">2023-03-16T05:23:16Z</dcterms:modified>
</cp:coreProperties>
</file>